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3" r:id="rId12"/>
    <p:sldId id="269" r:id="rId13"/>
    <p:sldId id="270" r:id="rId14"/>
    <p:sldId id="271" r:id="rId15"/>
    <p:sldId id="272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حفظ سلامت و پیشگیری از آسیب ها</a:t>
            </a:r>
            <a:endParaRPr lang="en-US" dirty="0"/>
          </a:p>
        </p:txBody>
      </p:sp>
      <p:pic>
        <p:nvPicPr>
          <p:cNvPr id="1026" name="Picture 2" descr="C:\Users\10398\Desktop\download-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391739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9 ماهگی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19200" y="1200644"/>
            <a:ext cx="7522191" cy="565735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7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228600"/>
            <a:ext cx="8229600" cy="1143000"/>
          </a:xfrm>
        </p:spPr>
        <p:txBody>
          <a:bodyPr/>
          <a:lstStyle/>
          <a:p>
            <a:r>
              <a:rPr lang="fa-IR" dirty="0" smtClean="0"/>
              <a:t>                                     12ماهگی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42004" y="0"/>
            <a:ext cx="6835321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004" y="3333750"/>
            <a:ext cx="6953250" cy="35242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438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4 سالگی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664" y="1752600"/>
            <a:ext cx="8878672" cy="33535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5 و 6 سالگی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1600200"/>
            <a:ext cx="8163181" cy="48045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-17060"/>
            <a:ext cx="8229600" cy="1143000"/>
          </a:xfrm>
        </p:spPr>
        <p:txBody>
          <a:bodyPr/>
          <a:lstStyle/>
          <a:p>
            <a:r>
              <a:rPr lang="fa-IR" dirty="0" smtClean="0"/>
              <a:t>5 و 6 سالگی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6275" y="990600"/>
            <a:ext cx="7772400" cy="2905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3429000"/>
            <a:ext cx="7686674" cy="2514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657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1903120"/>
            <a:ext cx="8686800" cy="20273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0398\Desktop\بارگیری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883992" cy="6056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حفظ سلامت و پیشگیری از آسیب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rtl="1">
              <a:buFont typeface="+mj-lt"/>
              <a:buAutoNum type="arabicPeriod"/>
            </a:pPr>
            <a:r>
              <a:rPr lang="fa-IR" dirty="0" smtClean="0">
                <a:cs typeface="B Nazanin" pitchFamily="2" charset="-78"/>
              </a:rPr>
              <a:t>آسیب های تصادفی: </a:t>
            </a:r>
          </a:p>
          <a:p>
            <a:pPr marL="514350" indent="-514350" algn="just" rtl="1">
              <a:buNone/>
            </a:pPr>
            <a:r>
              <a:rPr lang="fa-IR" dirty="0" smtClean="0">
                <a:cs typeface="B Nazanin" pitchFamily="2" charset="-78"/>
              </a:rPr>
              <a:t>علت اصلی مرگ و میر در کودکان بزرگتر از یک سال</a:t>
            </a:r>
          </a:p>
          <a:p>
            <a:pPr marL="514350" indent="-514350" algn="just" rtl="1">
              <a:buNone/>
            </a:pPr>
            <a:r>
              <a:rPr lang="fa-IR" dirty="0" smtClean="0">
                <a:cs typeface="B Nazanin" pitchFamily="2" charset="-78"/>
              </a:rPr>
              <a:t>تحمیل بار مالی، هیجانی و اجتماعی بر کودک، خانواده و اجتماع</a:t>
            </a:r>
          </a:p>
          <a:p>
            <a:pPr marL="514350" indent="-514350" algn="just" rtl="1">
              <a:buNone/>
            </a:pPr>
            <a:r>
              <a:rPr lang="fa-IR" dirty="0" smtClean="0">
                <a:cs typeface="B Nazanin" pitchFamily="2" charset="-78"/>
              </a:rPr>
              <a:t>2. آسیب های عمدی:</a:t>
            </a:r>
          </a:p>
          <a:p>
            <a:pPr marL="514350" indent="-514350" algn="just" rtl="1">
              <a:buNone/>
            </a:pPr>
            <a:r>
              <a:rPr lang="fa-IR" dirty="0" smtClean="0">
                <a:cs typeface="B Nazanin" pitchFamily="2" charset="-78"/>
              </a:rPr>
              <a:t>خشونت علیه کودکان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2052" name="Picture 4" descr="C:\Users\10398\Desktop\images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419600"/>
            <a:ext cx="2628900" cy="1743075"/>
          </a:xfrm>
          <a:prstGeom prst="rect">
            <a:avLst/>
          </a:prstGeom>
          <a:noFill/>
        </p:spPr>
      </p:pic>
      <p:pic>
        <p:nvPicPr>
          <p:cNvPr id="2054" name="Picture 6" descr="C:\Users\10398\Desktop\images (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038600"/>
            <a:ext cx="2143125" cy="2143125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7978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راهکارهای ایمنی و پیشگیری از آسیب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rtl="1">
              <a:buFont typeface="+mj-lt"/>
              <a:buAutoNum type="arabicPeriod"/>
            </a:pPr>
            <a:r>
              <a:rPr lang="fa-IR" dirty="0" smtClean="0"/>
              <a:t>تکامل و سن کودک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 smtClean="0"/>
              <a:t>محیطی که در آن ایمنی ایجاد می شود یا صدمه روی می دهد.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 smtClean="0"/>
              <a:t>شرایط پیرامون حادثه</a:t>
            </a:r>
            <a:endParaRPr lang="en-US" dirty="0"/>
          </a:p>
        </p:txBody>
      </p:sp>
      <p:pic>
        <p:nvPicPr>
          <p:cNvPr id="3074" name="Picture 2" descr="C:\Users\10398\Desktop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0"/>
            <a:ext cx="7239000" cy="28956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725" y="7929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تکامل و ایمنی کودک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dirty="0" smtClean="0"/>
              <a:t>همزمان با استقلال طلبی و راه افتادن کودک، باید تدابیر جدیدی به کار رود.</a:t>
            </a:r>
          </a:p>
          <a:p>
            <a:pPr algn="just" rtl="1"/>
            <a:r>
              <a:rPr lang="fa-IR" dirty="0" smtClean="0"/>
              <a:t>مشاوره جهت پیشگیری از آسیب ها و بحث در مورد تکامل و رفتار خانواده: والدین کودک کوچک اغلب سطح تکامل حرکتی کودک و مهارت های شناختی و حسی را درست ارزیابی نمی کنند.</a:t>
            </a:r>
            <a:endParaRPr lang="en-US" dirty="0"/>
          </a:p>
        </p:txBody>
      </p:sp>
      <p:pic>
        <p:nvPicPr>
          <p:cNvPr id="4098" name="Picture 2" descr="C:\Users\10398\Desktop\rah-pele-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610100"/>
            <a:ext cx="3886200" cy="1943100"/>
          </a:xfrm>
          <a:prstGeom prst="rect">
            <a:avLst/>
          </a:prstGeom>
          <a:noFill/>
        </p:spPr>
      </p:pic>
      <p:pic>
        <p:nvPicPr>
          <p:cNvPr id="5" name="Picture 2" descr="C:\Users\10398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648200"/>
            <a:ext cx="3101008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مشاوره ایمنی و پیشگیری از آسیب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dirty="0" smtClean="0"/>
              <a:t>جز مهم مراقبت پزشکی در تمام کودکان</a:t>
            </a:r>
          </a:p>
          <a:p>
            <a:pPr algn="just" rtl="1"/>
            <a:r>
              <a:rPr lang="fa-IR" dirty="0" smtClean="0"/>
              <a:t>این مشاوره به سن و تکامل کودک بستگی دارد.</a:t>
            </a:r>
          </a:p>
          <a:p>
            <a:pPr algn="just" rtl="1"/>
            <a:r>
              <a:rPr lang="fa-IR" dirty="0" smtClean="0"/>
              <a:t>مشاوره موجب افزایش آگاهی، بهبود رفتارهای ایمنی و کاهش تعداد آسیبها می شود.</a:t>
            </a:r>
            <a:endParaRPr lang="en-US" dirty="0"/>
          </a:p>
        </p:txBody>
      </p:sp>
      <p:pic>
        <p:nvPicPr>
          <p:cNvPr id="4" name="Picture 2" descr="C:\Users\10398\Desktop\بارگیری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419600"/>
            <a:ext cx="3028950" cy="1514475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36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ارتقا ایمنی: تولد تا 11 ماهگی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2400" dirty="0" smtClean="0"/>
              <a:t>1. تهیه صندلی ماشین و گهواره دارای استاندارد تایید شده</a:t>
            </a:r>
          </a:p>
          <a:p>
            <a:pPr algn="just" rtl="1">
              <a:buNone/>
            </a:pPr>
            <a:r>
              <a:rPr lang="fa-IR" sz="2400" dirty="0" smtClean="0"/>
              <a:t>2. آموزش کامل از مهارت های تکاملی و مراقبت ها و مداخلات لازم برای ارتقا ایمنی شیرخوار</a:t>
            </a:r>
          </a:p>
          <a:p>
            <a:pPr algn="just" rtl="1">
              <a:buNone/>
            </a:pPr>
            <a:r>
              <a:rPr lang="fa-IR" sz="2400" dirty="0" smtClean="0"/>
              <a:t>3. آموزش در مورد علل شایع آسیب تصادفی و غیرتصادفی</a:t>
            </a:r>
          </a:p>
          <a:p>
            <a:pPr algn="just" rtl="1"/>
            <a:r>
              <a:rPr lang="fa-IR" sz="2400" dirty="0" smtClean="0"/>
              <a:t>شایع ترین علل آسیب تصادفی : خفگی و آسیب وسایل نقلیه موتوری</a:t>
            </a:r>
          </a:p>
          <a:p>
            <a:pPr algn="just" rtl="1"/>
            <a:r>
              <a:rPr lang="fa-IR" sz="2400" dirty="0" smtClean="0"/>
              <a:t>سایر خطرات: سقوط، آتش سوزی، سوختگی، مسمومیت</a:t>
            </a:r>
          </a:p>
          <a:p>
            <a:pPr algn="just" rtl="1">
              <a:buNone/>
            </a:pPr>
            <a:r>
              <a:rPr lang="fa-IR" sz="2400" dirty="0" smtClean="0"/>
              <a:t>4. توجه به کودکان آسیب پذیر</a:t>
            </a:r>
          </a:p>
          <a:p>
            <a:pPr algn="just" rtl="1">
              <a:buNone/>
            </a:pPr>
            <a:r>
              <a:rPr lang="fa-IR" sz="2400" dirty="0" smtClean="0"/>
              <a:t>5. توجه به سندرم مرگ ناگهانی شیرخوار</a:t>
            </a:r>
          </a:p>
          <a:p>
            <a:pPr algn="just" rtl="1">
              <a:buNone/>
            </a:pPr>
            <a:r>
              <a:rPr lang="fa-IR" sz="2400" dirty="0" smtClean="0"/>
              <a:t>6. توجه به ایجاد رفتارهای خوب در شیرخوار</a:t>
            </a:r>
          </a:p>
          <a:p>
            <a:pPr algn="just" rtl="1">
              <a:buNone/>
            </a:pPr>
            <a:r>
              <a:rPr lang="fa-IR" sz="2400" dirty="0" smtClean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مشاوره 1 تا 4 سالگی</a:t>
            </a:r>
            <a:br>
              <a:rPr lang="fa-IR" dirty="0" smtClean="0"/>
            </a:br>
            <a:r>
              <a:rPr lang="fa-IR" dirty="0" smtClean="0"/>
              <a:t>(کودکان کوچک)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rtl="1">
              <a:buAutoNum type="arabicPeriod"/>
            </a:pPr>
            <a:r>
              <a:rPr lang="fa-IR" dirty="0" smtClean="0"/>
              <a:t>بیشتر در معرض آسیب های قابل پیشگیری هستند.</a:t>
            </a:r>
          </a:p>
          <a:p>
            <a:pPr marL="514350" indent="-514350" algn="just" rtl="1">
              <a:buAutoNum type="arabicPeriod"/>
            </a:pPr>
            <a:r>
              <a:rPr lang="fa-IR" dirty="0" smtClean="0"/>
              <a:t>آموزش ایمنی شخصی به کودک توسط والدین</a:t>
            </a:r>
          </a:p>
          <a:p>
            <a:pPr marL="514350" indent="-514350" algn="just" rtl="1">
              <a:buAutoNum type="arabicPeriod"/>
            </a:pPr>
            <a:r>
              <a:rPr lang="fa-IR" dirty="0" smtClean="0"/>
              <a:t>آموزش عواقب کارهای کودک به او</a:t>
            </a:r>
            <a:endParaRPr lang="en-US" dirty="0"/>
          </a:p>
        </p:txBody>
      </p:sp>
      <p:pic>
        <p:nvPicPr>
          <p:cNvPr id="5122" name="Picture 2" descr="C:\Users\10398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038600"/>
            <a:ext cx="2657475" cy="1714500"/>
          </a:xfrm>
          <a:prstGeom prst="rect">
            <a:avLst/>
          </a:prstGeom>
          <a:noFill/>
        </p:spPr>
      </p:pic>
      <p:pic>
        <p:nvPicPr>
          <p:cNvPr id="5123" name="Picture 3" descr="C:\Users\10398\Desktop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075528"/>
            <a:ext cx="2324100" cy="1725197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مشاوره سن 5 تا 10 سالگی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 rtl="1">
              <a:buAutoNum type="arabicPeriod"/>
            </a:pPr>
            <a:r>
              <a:rPr lang="fa-IR" sz="2400" dirty="0" smtClean="0"/>
              <a:t>کسب مهارت قضاوت خوب و سایر مهارت ها برای عملکرد ایمنی در محیط</a:t>
            </a:r>
          </a:p>
          <a:p>
            <a:pPr marL="514350" indent="-514350" algn="just" rtl="1">
              <a:buAutoNum type="arabicPeriod"/>
            </a:pPr>
            <a:r>
              <a:rPr lang="fa-IR" sz="2400" dirty="0" smtClean="0"/>
              <a:t>آموزش در مورد پیشگیری و کاهش خشونت</a:t>
            </a:r>
          </a:p>
          <a:p>
            <a:pPr marL="514350" indent="-514350" algn="just" rtl="1">
              <a:buAutoNum type="arabicPeriod"/>
            </a:pPr>
            <a:r>
              <a:rPr lang="fa-IR" sz="2400" dirty="0" smtClean="0"/>
              <a:t>توصیه به برقراری ارتباط خوب میان والد و کودک</a:t>
            </a:r>
          </a:p>
          <a:p>
            <a:pPr marL="514350" indent="-514350" algn="just" rtl="1">
              <a:buAutoNum type="arabicPeriod"/>
            </a:pPr>
            <a:r>
              <a:rPr lang="fa-IR" sz="2400" dirty="0" smtClean="0"/>
              <a:t>تامین محیط خانه ایمن برای کودکان تنها</a:t>
            </a:r>
          </a:p>
          <a:p>
            <a:pPr marL="514350" indent="-514350" algn="just" rtl="1">
              <a:buAutoNum type="arabicPeriod"/>
            </a:pPr>
            <a:r>
              <a:rPr lang="fa-IR" sz="2400" dirty="0" smtClean="0"/>
              <a:t>دادن اطلاعات منزل به کودک</a:t>
            </a:r>
          </a:p>
          <a:p>
            <a:pPr marL="514350" indent="-514350" algn="just" rtl="1">
              <a:buAutoNum type="arabicPeriod"/>
            </a:pPr>
            <a:r>
              <a:rPr lang="fa-IR" sz="2400" dirty="0" smtClean="0"/>
              <a:t>توجه به داشتن فعالیت های جسمی کودک</a:t>
            </a:r>
          </a:p>
          <a:p>
            <a:pPr marL="514350" indent="-514350" algn="just" rtl="1">
              <a:buAutoNum type="arabicPeriod"/>
            </a:pPr>
            <a:r>
              <a:rPr lang="fa-IR" sz="2400" dirty="0" smtClean="0"/>
              <a:t>الگو بودن والدین در رفتارهای ایمنی برای کودک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4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ویزیت روز 5-3 و روز 15 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0062" y="1634331"/>
            <a:ext cx="8143875" cy="4457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11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377</Words>
  <Application>Microsoft Office PowerPoint</Application>
  <PresentationFormat>On-screen Show (4:3)</PresentationFormat>
  <Paragraphs>46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 Nazanin</vt:lpstr>
      <vt:lpstr>Calibri</vt:lpstr>
      <vt:lpstr>Times New Roman</vt:lpstr>
      <vt:lpstr>Office Theme</vt:lpstr>
      <vt:lpstr>حفظ سلامت و پیشگیری از آسیب ها</vt:lpstr>
      <vt:lpstr>حفظ سلامت و پیشگیری از آسیب ها</vt:lpstr>
      <vt:lpstr>راهکارهای ایمنی و پیشگیری از آسیب</vt:lpstr>
      <vt:lpstr>تکامل و ایمنی کودک</vt:lpstr>
      <vt:lpstr>مشاوره ایمنی و پیشگیری از آسیب ها</vt:lpstr>
      <vt:lpstr>ارتقا ایمنی: تولد تا 11 ماهگی</vt:lpstr>
      <vt:lpstr>مشاوره 1 تا 4 سالگی (کودکان کوچک)</vt:lpstr>
      <vt:lpstr>مشاوره سن 5 تا 10 سالگی</vt:lpstr>
      <vt:lpstr>ویزیت روز 5-3 و روز 15 م</vt:lpstr>
      <vt:lpstr>9 ماهگی</vt:lpstr>
      <vt:lpstr>                                     12ماهگی</vt:lpstr>
      <vt:lpstr>4 سالگی</vt:lpstr>
      <vt:lpstr>5 و 6 سالگی</vt:lpstr>
      <vt:lpstr>5 و 6 سالگی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افسانه اکبری</dc:creator>
  <cp:lastModifiedBy>milad</cp:lastModifiedBy>
  <cp:revision>21</cp:revision>
  <dcterms:created xsi:type="dcterms:W3CDTF">2006-08-16T00:00:00Z</dcterms:created>
  <dcterms:modified xsi:type="dcterms:W3CDTF">2021-11-06T08:48:51Z</dcterms:modified>
</cp:coreProperties>
</file>